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29"/>
  </p:notesMasterIdLst>
  <p:sldIdLst>
    <p:sldId id="256" r:id="rId2"/>
    <p:sldId id="272" r:id="rId3"/>
    <p:sldId id="273" r:id="rId4"/>
    <p:sldId id="260" r:id="rId5"/>
    <p:sldId id="261" r:id="rId6"/>
    <p:sldId id="275" r:id="rId7"/>
    <p:sldId id="276" r:id="rId8"/>
    <p:sldId id="278" r:id="rId9"/>
    <p:sldId id="279" r:id="rId10"/>
    <p:sldId id="301" r:id="rId11"/>
    <p:sldId id="263" r:id="rId12"/>
    <p:sldId id="282" r:id="rId13"/>
    <p:sldId id="281" r:id="rId14"/>
    <p:sldId id="284" r:id="rId15"/>
    <p:sldId id="285" r:id="rId16"/>
    <p:sldId id="286" r:id="rId17"/>
    <p:sldId id="283" r:id="rId18"/>
    <p:sldId id="287" r:id="rId19"/>
    <p:sldId id="288" r:id="rId20"/>
    <p:sldId id="289" r:id="rId21"/>
    <p:sldId id="304" r:id="rId22"/>
    <p:sldId id="291" r:id="rId23"/>
    <p:sldId id="290" r:id="rId24"/>
    <p:sldId id="292" r:id="rId25"/>
    <p:sldId id="294" r:id="rId26"/>
    <p:sldId id="302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072"/>
    <a:srgbClr val="2EF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69302" autoAdjust="0"/>
  </p:normalViewPr>
  <p:slideViewPr>
    <p:cSldViewPr snapToGrid="0">
      <p:cViewPr varScale="1">
        <p:scale>
          <a:sx n="79" d="100"/>
          <a:sy n="79" d="100"/>
        </p:scale>
        <p:origin x="2430" y="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2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0FCF7-3F1C-49ED-ADD8-CEB472629FDD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63E45-6D40-492B-97EF-F3B27C078F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08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973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</a:t>
            </a:r>
            <a:r>
              <a:rPr lang="zh-TW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故事有兩個意思：</a:t>
            </a:r>
            <a:endParaRPr lang="zh-TW" altLang="zh-TW" dirty="0" smtClean="0">
              <a:latin typeface="Arial Unicode MS"/>
            </a:endParaRPr>
          </a:p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 smtClean="0">
                <a:latin typeface="Arial Unicode MS"/>
                <a:ea typeface="Arial" panose="020B0604020202020204" pitchFamily="34" charset="0"/>
              </a:rPr>
              <a:t> </a:t>
            </a:r>
            <a:endParaRPr lang="zh-TW" altLang="zh-TW" dirty="0" smtClean="0">
              <a:latin typeface="Arial Unicode MS"/>
            </a:endParaRPr>
          </a:p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 smtClean="0">
                <a:latin typeface="Arial Unicode MS"/>
                <a:ea typeface="Arial" panose="020B0604020202020204" pitchFamily="34" charset="0"/>
              </a:rPr>
              <a:t>1</a:t>
            </a:r>
            <a:r>
              <a:rPr lang="zh-TW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）如果要孝順父母，就要小心，避免有任何的損傷；</a:t>
            </a:r>
            <a:endParaRPr lang="zh-TW" altLang="zh-TW" dirty="0" smtClean="0">
              <a:latin typeface="Arial Unicode MS"/>
            </a:endParaRPr>
          </a:p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 smtClean="0">
                <a:latin typeface="Arial Unicode MS"/>
                <a:ea typeface="Arial" panose="020B0604020202020204" pitchFamily="34" charset="0"/>
              </a:rPr>
              <a:t>2</a:t>
            </a:r>
            <a:r>
              <a:rPr lang="zh-TW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）保重自己的身體，不要行差踏錯，不要使父母擔憂，以盡孝道。</a:t>
            </a:r>
            <a:endParaRPr lang="zh-TW" altLang="zh-TW" dirty="0" smtClean="0">
              <a:latin typeface="Arial Unicode MS"/>
            </a:endParaRPr>
          </a:p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 smtClean="0">
                <a:solidFill>
                  <a:srgbClr val="E22400"/>
                </a:solidFill>
                <a:latin typeface="Arial Unicode MS"/>
                <a:ea typeface="Arial" panose="020B0604020202020204" pitchFamily="34" charset="0"/>
              </a:rPr>
              <a:t> </a:t>
            </a:r>
            <a:endParaRPr lang="zh-TW" altLang="zh-TW" dirty="0" smtClean="0">
              <a:solidFill>
                <a:srgbClr val="000000"/>
              </a:solidFill>
              <a:latin typeface="Arial Unicode M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699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學習重點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朋輩邀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子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煙時，同學應懂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得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護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己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，堅決拒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絕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，善用這六種拒絕方法，既可以表明立場，也不傷害別人。</a:t>
            </a:r>
            <a:endParaRPr lang="zh-HK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3545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教師向學生介紹個案中一群同學慫恿小明吸食電子煙的處境</a:t>
            </a:r>
            <a:r>
              <a:rPr lang="en-US" altLang="zh-TW" dirty="0" smtClean="0"/>
              <a:t>,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4286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教師邀請學生自由發言，引導他們說出難以拒絕別人的原因，並解釋群眾壓力下拒絕別人並不一定困難，只要懂得運用適當的拒絕技巧，就會變得容易。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5245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教師向學生講解六種「常用拒絕招式」 ： </a:t>
            </a:r>
            <a:endParaRPr lang="en-US" altLang="zh-TW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學習常用的拒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絕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技巧。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學習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朋輩壓力下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仍能堅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決拒絕吸食電子煙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3784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6576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4293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學生分組討論</a:t>
            </a:r>
            <a:r>
              <a:rPr lang="en-US" altLang="zh-TW" dirty="0" smtClean="0"/>
              <a:t>(4-6</a:t>
            </a:r>
            <a:r>
              <a:rPr lang="zh-TW" altLang="en-US" dirty="0" smtClean="0"/>
              <a:t>人一組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，嘗試運用「拒絕六式」為小明建議如何在朋輩壓力下拒絕吸食電子煙。完成後邀請各小組輪流示範「拒絕六式」。</a:t>
            </a:r>
            <a:endParaRPr lang="en-US" altLang="zh-TW" dirty="0" smtClean="0"/>
          </a:p>
          <a:p>
            <a:r>
              <a:rPr lang="zh-TW" altLang="en-US" dirty="0" smtClean="0"/>
              <a:t>教師反饋</a:t>
            </a:r>
            <a:r>
              <a:rPr lang="en-US" altLang="zh-TW" dirty="0" smtClean="0"/>
              <a:t>(</a:t>
            </a:r>
            <a:r>
              <a:rPr lang="zh-TW" altLang="en-US" dirty="0" smtClean="0"/>
              <a:t>建議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朋輩邀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子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煙時，同學應懂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得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護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己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，堅決拒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絕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善用這六種拒絕方法，既可以表明立場，也不傷害別人。</a:t>
            </a: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如果運用某一種拒絕方法時感到困難，可藉重覆練習增進表達技巧。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遇上任何疑難，不妨向老師或可信任的人尋求意見。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7805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教師邀請學生自由發言，引導他們說出難以拒絕別人的原因，並解釋群眾壓力下拒絕別人並不一定困難，只要懂得運用適當的拒絕技巧，就會變得容易。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2010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295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3763" y="849313"/>
            <a:ext cx="3059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dirty="0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73CF02-AF55-460A-A3FE-D1E74FC8A3AA}" type="slidenum">
              <a:rPr lang="en-US" altLang="zh-TW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269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0" u="none" dirty="0" smtClean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2158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0" u="none" dirty="0" smtClean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20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4507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8265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endParaRPr lang="en-US" altLang="zh-TW" dirty="0" smtClean="0"/>
          </a:p>
          <a:p>
            <a:endParaRPr lang="en-US" altLang="zh-TW" dirty="0">
              <a:latin typeface="+mn-ea"/>
            </a:endParaRPr>
          </a:p>
          <a:p>
            <a:r>
              <a:rPr lang="zh-TW" altLang="en-US" dirty="0">
                <a:latin typeface="+mn-ea"/>
              </a:rPr>
              <a:t>五分鐘揭穿加熱煙及電子煙真面目</a:t>
            </a:r>
            <a:endParaRPr lang="en-US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https://www.smokefree.hk/uploadedFile/Information_Sheet_SH20-v2020_tc.pdf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0898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資料來源：</a:t>
            </a:r>
            <a:endParaRPr lang="en-US" altLang="zh-TW" dirty="0"/>
          </a:p>
          <a:p>
            <a:endParaRPr lang="en-US" altLang="zh-TW" dirty="0">
              <a:latin typeface="+mn-ea"/>
            </a:endParaRPr>
          </a:p>
          <a:p>
            <a:r>
              <a:rPr lang="zh-TW" altLang="en-US" dirty="0">
                <a:latin typeface="+mn-ea"/>
              </a:rPr>
              <a:t>五分鐘揭穿加熱煙及電子煙真面目</a:t>
            </a:r>
            <a:endParaRPr lang="en-US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https://www.smokefree.hk/uploadedFile/Information_Sheet_SH20-v2020_tc.pdf</a:t>
            </a:r>
          </a:p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6629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endParaRPr lang="en-US" dirty="0" smtClean="0"/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電子煙、傳統煙同樣危害健康！</a:t>
            </a:r>
          </a:p>
          <a:p>
            <a:r>
              <a:rPr lang="en-US" altLang="zh-TW" b="0" u="none" dirty="0" smtClean="0">
                <a:latin typeface="+mn-ea"/>
                <a:ea typeface="+mn-ea"/>
              </a:rPr>
              <a:t>https://www.consumer.org.hk/tc/shopping-guide/sub-article/2019-ecigarette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2145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808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0725" y="923925"/>
            <a:ext cx="3319463" cy="2489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F18C8D-2D98-433A-A8DF-8934AE641CA2}" type="slidenum">
              <a:rPr lang="en-US" altLang="zh-TW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89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HK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</a:t>
            </a:r>
            <a:r>
              <a:rPr lang="zh-TW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師</a:t>
            </a:r>
            <a:r>
              <a:rPr lang="zh-HK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將學生分成</a:t>
            </a:r>
            <a:r>
              <a:rPr lang="en-US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4-6</a:t>
            </a:r>
            <a:r>
              <a:rPr lang="zh-HK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人一組，</a:t>
            </a:r>
            <a:r>
              <a:rPr lang="zh-TW" alt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</a:t>
            </a:r>
            <a:r>
              <a:rPr lang="zh-HK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</a:t>
            </a:r>
            <a:r>
              <a:rPr lang="zh-TW" alt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參考下面「網上討論區」討論焦點進行討論</a:t>
            </a:r>
            <a:r>
              <a:rPr lang="zh-TW" altLang="zh-HK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HK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754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師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將學生分成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4-6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人一組，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參考下面「網上討論區」內容及討論焦點進行討論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教師請各組輪流匯報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，根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據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匯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報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內容加以反饋：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學生正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確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地表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達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一般人對吸食電子煙的誤解予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肯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，同時澄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清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學生的誤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解。</a:t>
            </a:r>
          </a:p>
          <a:p>
            <a:pPr lvl="0"/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勵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學生面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電子煙誘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惑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時作出明智的決定。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sz="1200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979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教師派發</a:t>
            </a:r>
            <a:r>
              <a:rPr lang="en-US" altLang="zh-TW" dirty="0" smtClean="0"/>
              <a:t>WhatsApp</a:t>
            </a:r>
            <a:r>
              <a:rPr lang="zh-TW" altLang="en-US" dirty="0"/>
              <a:t>個案分析工作紙</a:t>
            </a:r>
            <a:r>
              <a:rPr lang="en-US" altLang="zh-TW" dirty="0"/>
              <a:t>(</a:t>
            </a:r>
            <a:r>
              <a:rPr lang="zh-TW" altLang="en-US" dirty="0"/>
              <a:t>附件二</a:t>
            </a:r>
            <a:r>
              <a:rPr lang="en-US" altLang="zh-TW" dirty="0"/>
              <a:t>)</a:t>
            </a:r>
            <a:r>
              <a:rPr lang="zh-TW" altLang="en-US" dirty="0"/>
              <a:t>，並請學生進行分組討論。</a:t>
            </a:r>
          </a:p>
          <a:p>
            <a:endParaRPr lang="zh-TW" altLang="en-US" dirty="0"/>
          </a:p>
          <a:p>
            <a:r>
              <a:rPr lang="zh-TW" altLang="en-US" dirty="0"/>
              <a:t>提示學生參考個案資料</a:t>
            </a:r>
            <a:r>
              <a:rPr lang="en-US" altLang="zh-TW" dirty="0"/>
              <a:t>(</a:t>
            </a:r>
            <a:r>
              <a:rPr lang="zh-TW" altLang="en-US" dirty="0"/>
              <a:t>附件二</a:t>
            </a:r>
            <a:r>
              <a:rPr lang="en-US" altLang="zh-TW" dirty="0"/>
              <a:t>)</a:t>
            </a:r>
            <a:r>
              <a:rPr lang="zh-TW" altLang="en-US" dirty="0"/>
              <a:t>列出的討論焦點進行討論及反思。</a:t>
            </a:r>
          </a:p>
          <a:p>
            <a:endParaRPr lang="zh-HK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pPr>
              <a:spcBef>
                <a:spcPct val="0"/>
              </a:spcBef>
            </a:pPr>
            <a:endParaRPr lang="en-US" altLang="zh-TW" dirty="0" smtClean="0"/>
          </a:p>
          <a:p>
            <a:r>
              <a:rPr lang="en-US" altLang="zh-TW" dirty="0" smtClean="0"/>
              <a:t>																																																																																																																																								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6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2167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教師請各組輪流匯報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，根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據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匯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報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內容加以反饋：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學生正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確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地表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達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一般人對吸食電子煙的誤解予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肯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，同時澄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清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學生的誤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勵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學生面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電子煙誘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惑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時作出明智的決定。</a:t>
            </a: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教師可通過進一步提問，幫助學生：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視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自己對電子煙的禍害的認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了解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電子煙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對自己及他人健康的影響。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面對電子煙誘惑時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作出明智的決定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421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3281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356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306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88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6846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43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148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640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1770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744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36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228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285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138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02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299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484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816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059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903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F1E94B-7922-4DAF-87C5-8584BCEF4E33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133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co.gov.hk/t/cindex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smokefree.hk/uploadedFile/Brochure_Alternative_Smoking_Products_v2020.pdf" TargetMode="External"/><Relationship Id="rId5" Type="http://schemas.openxmlformats.org/officeDocument/2006/relationships/hyperlink" Target="https://www.consumer.org.hk/tc/shopping-guide/sub-article/2019-ecigarette" TargetMode="External"/><Relationship Id="rId4" Type="http://schemas.openxmlformats.org/officeDocument/2006/relationships/hyperlink" Target="https://www.smokefree.hk/uploadedFile/Information_Sheet_SH20-v2020_tc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499783" y="1872343"/>
            <a:ext cx="44967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zh-HK" sz="5400" b="1" dirty="0" smtClean="0">
                <a:solidFill>
                  <a:schemeClr val="accent5">
                    <a:lumMod val="75000"/>
                  </a:schemeClr>
                </a:solidFill>
                <a:cs typeface="新細明體" panose="02020500000000000000" pitchFamily="18" charset="-120"/>
              </a:rPr>
              <a:t>拒絕</a:t>
            </a:r>
            <a:r>
              <a:rPr lang="zh-HK" altLang="zh-HK" sz="5400" b="1" dirty="0">
                <a:solidFill>
                  <a:schemeClr val="accent5">
                    <a:lumMod val="75000"/>
                  </a:schemeClr>
                </a:solidFill>
                <a:cs typeface="新細明體" panose="02020500000000000000" pitchFamily="18" charset="-120"/>
              </a:rPr>
              <a:t>電子</a:t>
            </a:r>
            <a:r>
              <a:rPr lang="zh-HK" altLang="zh-HK" sz="5400" b="1" dirty="0" smtClean="0">
                <a:solidFill>
                  <a:schemeClr val="accent5">
                    <a:lumMod val="75000"/>
                  </a:schemeClr>
                </a:solidFill>
                <a:cs typeface="新細明體" panose="02020500000000000000" pitchFamily="18" charset="-120"/>
              </a:rPr>
              <a:t>煙</a:t>
            </a:r>
            <a:endParaRPr lang="zh-HK" alt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28931" y="3949835"/>
            <a:ext cx="4885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價值觀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 </a:t>
            </a:r>
            <a:r>
              <a:rPr lang="en-US" altLang="zh-TW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(</a:t>
            </a:r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健康生活教育</a:t>
            </a:r>
            <a:r>
              <a:rPr lang="en-US" altLang="zh-TW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)</a:t>
            </a:r>
            <a:endParaRPr lang="zh-TW" altLang="en-US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初中至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高中</a:t>
            </a:r>
            <a:endParaRPr lang="zh-TW" altLang="en-US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</a:t>
            </a:r>
            <a:endParaRPr lang="en-US" altLang="zh-TW" sz="2400" b="1" dirty="0" smtClean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</a:t>
            </a:r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、公民及國民教育組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製作</a:t>
            </a:r>
            <a:endParaRPr lang="en-US" altLang="zh-TW" sz="2400" b="1" dirty="0" smtClean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最後更新日期：</a:t>
            </a:r>
            <a:r>
              <a:rPr lang="en-US" altLang="zh-TW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2024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4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B10763D-4B67-41AF-B275-26352D44E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1825996"/>
            <a:ext cx="3826185" cy="320600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77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0825" y="1755462"/>
            <a:ext cx="8284263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zh-TW" altLang="zh-TW" sz="4000" dirty="0" smtClean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「</a:t>
            </a:r>
            <a:r>
              <a:rPr lang="zh-TW" altLang="zh-TW" sz="40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身體髮膚，受諸父母，不敢毀傷。</a:t>
            </a:r>
            <a:r>
              <a:rPr lang="zh-TW" altLang="zh-TW" sz="4000" dirty="0" smtClean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」</a:t>
            </a:r>
            <a:r>
              <a:rPr lang="en-US" altLang="zh-TW" sz="24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《</a:t>
            </a:r>
            <a:r>
              <a:rPr lang="zh-TW" altLang="en-US" sz="24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孝經</a:t>
            </a:r>
            <a:r>
              <a:rPr lang="en-US" altLang="zh-TW" sz="24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》〈</a:t>
            </a:r>
            <a:r>
              <a:rPr lang="zh-TW" altLang="en-US" sz="24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開宗明義章</a:t>
            </a:r>
            <a:r>
              <a:rPr lang="en-US" altLang="zh-TW" sz="24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〉</a:t>
            </a:r>
            <a:r>
              <a:rPr lang="zh-TW" altLang="en-US" sz="24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第一</a:t>
            </a:r>
            <a:endParaRPr lang="en-US" altLang="zh-TW" sz="2400" dirty="0">
              <a:solidFill>
                <a:srgbClr val="E224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青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少</a:t>
            </a: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年吸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食電子煙</a:t>
            </a: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不單損害</a:t>
            </a: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自己</a:t>
            </a:r>
            <a:r>
              <a:rPr lang="zh-TW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健康，甚至因此而</a:t>
            </a: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影響自己</a:t>
            </a:r>
            <a:r>
              <a:rPr lang="zh-TW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的生命</a:t>
            </a: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這些行為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不僅</a:t>
            </a:r>
            <a:r>
              <a:rPr lang="zh-TW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</a:t>
            </a:r>
            <a:r>
              <a:rPr lang="zh-TW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智，更是不孝。</a:t>
            </a:r>
            <a:endParaRPr lang="zh-TW" altLang="zh-TW" sz="2400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231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7316" y="1463416"/>
            <a:ext cx="6403721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500" b="1" dirty="0" smtClean="0">
                <a:solidFill>
                  <a:srgbClr val="92D050"/>
                </a:solidFill>
                <a:cs typeface="新細明體" panose="02020500000000000000" pitchFamily="18" charset="-120"/>
              </a:rPr>
              <a:t>(</a:t>
            </a:r>
            <a:r>
              <a:rPr lang="zh-HK" altLang="zh-HK" sz="4500" b="1" dirty="0" smtClean="0">
                <a:solidFill>
                  <a:srgbClr val="92D050"/>
                </a:solidFill>
                <a:cs typeface="新細明體" panose="02020500000000000000" pitchFamily="18" charset="-120"/>
              </a:rPr>
              <a:t>活動</a:t>
            </a:r>
            <a:r>
              <a:rPr lang="zh-TW" altLang="en-US" sz="4500" b="1" dirty="0" smtClean="0">
                <a:solidFill>
                  <a:srgbClr val="92D050"/>
                </a:solidFill>
                <a:cs typeface="新細明體" panose="02020500000000000000" pitchFamily="18" charset="-120"/>
              </a:rPr>
              <a:t>二</a:t>
            </a:r>
            <a:r>
              <a:rPr lang="en-US" altLang="zh-TW" sz="4500" b="1" dirty="0" smtClean="0">
                <a:solidFill>
                  <a:srgbClr val="92D050"/>
                </a:solidFill>
                <a:cs typeface="新細明體" panose="02020500000000000000" pitchFamily="18" charset="-120"/>
              </a:rPr>
              <a:t>)</a:t>
            </a:r>
            <a:endParaRPr lang="en-US" altLang="zh-HK" sz="4500" b="1" dirty="0">
              <a:solidFill>
                <a:srgbClr val="92D050"/>
              </a:solidFill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500" b="1" dirty="0">
                <a:solidFill>
                  <a:srgbClr val="92D050"/>
                </a:solidFill>
                <a:cs typeface="新細明體" panose="02020500000000000000" pitchFamily="18" charset="-120"/>
              </a:rPr>
              <a:t>「拒絕六式」考創意</a:t>
            </a:r>
            <a:endParaRPr lang="zh-HK" altLang="en-US" sz="4500" dirty="0">
              <a:solidFill>
                <a:srgbClr val="92D05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2692686-04DB-4431-B01A-54E2A405C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45" y="4038816"/>
            <a:ext cx="2999593" cy="25133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3179" y="6182879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060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9552" y="1416895"/>
            <a:ext cx="7328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處境： </a:t>
            </a:r>
            <a:endParaRPr lang="en-US" altLang="zh-TW" sz="3200" dirty="0"/>
          </a:p>
          <a:p>
            <a:pPr indent="806450">
              <a:lnSpc>
                <a:spcPct val="150000"/>
              </a:lnSpc>
            </a:pPr>
            <a:r>
              <a:rPr lang="zh-TW" altLang="en-US" sz="3200" dirty="0" smtClean="0"/>
              <a:t>某</a:t>
            </a:r>
            <a:r>
              <a:rPr lang="zh-TW" altLang="en-US" sz="3200" dirty="0"/>
              <a:t>天</a:t>
            </a:r>
            <a:r>
              <a:rPr lang="zh-TW" altLang="en-US" sz="3200" dirty="0" smtClean="0"/>
              <a:t>放學後，</a:t>
            </a:r>
            <a:r>
              <a:rPr lang="zh-TW" altLang="en-US" sz="3200" dirty="0"/>
              <a:t>大</a:t>
            </a:r>
            <a:r>
              <a:rPr lang="zh-TW" altLang="en-US" sz="3200" dirty="0" smtClean="0"/>
              <a:t>雄</a:t>
            </a:r>
            <a:r>
              <a:rPr lang="zh-TW" altLang="en-US" sz="3200" dirty="0" smtClean="0">
                <a:solidFill>
                  <a:srgbClr val="FF0000"/>
                </a:solidFill>
              </a:rPr>
              <a:t>邀約</a:t>
            </a:r>
            <a:r>
              <a:rPr lang="zh-TW" altLang="en-US" sz="3200" dirty="0">
                <a:solidFill>
                  <a:srgbClr val="FF0000"/>
                </a:solidFill>
              </a:rPr>
              <a:t>小明和鄰班</a:t>
            </a:r>
            <a:r>
              <a:rPr lang="zh-TW" altLang="en-US" sz="3200" dirty="0" smtClean="0">
                <a:solidFill>
                  <a:srgbClr val="FF0000"/>
                </a:solidFill>
              </a:rPr>
              <a:t>同學回家</a:t>
            </a:r>
            <a:r>
              <a:rPr lang="zh-TW" altLang="en-US" sz="3200" dirty="0" smtClean="0"/>
              <a:t>打</a:t>
            </a:r>
            <a:r>
              <a:rPr lang="zh-TW" altLang="en-US" sz="3200" dirty="0"/>
              <a:t>遊戲機，三五成群在大雄家玩得興起時，大雄忽然拿出電子煙和煙油出來，幾個同學上前研究</a:t>
            </a:r>
            <a:r>
              <a:rPr lang="zh-TW" altLang="en-US" sz="3200" dirty="0" smtClean="0"/>
              <a:t>一番</a:t>
            </a:r>
            <a:r>
              <a:rPr lang="zh-TW" altLang="en-US" sz="3200" dirty="0">
                <a:solidFill>
                  <a:srgbClr val="FF0000"/>
                </a:solidFill>
              </a:rPr>
              <a:t>，</a:t>
            </a:r>
            <a:r>
              <a:rPr lang="zh-TW" altLang="en-US" sz="3200" dirty="0" smtClean="0">
                <a:solidFill>
                  <a:srgbClr val="FF0000"/>
                </a:solidFill>
              </a:rPr>
              <a:t>並</a:t>
            </a:r>
            <a:r>
              <a:rPr lang="zh-TW" altLang="en-US" sz="3200" dirty="0">
                <a:solidFill>
                  <a:srgbClr val="FF0000"/>
                </a:solidFill>
              </a:rPr>
              <a:t>慫恿小</a:t>
            </a:r>
            <a:r>
              <a:rPr lang="zh-TW" altLang="en-US" sz="3200" dirty="0" smtClean="0">
                <a:solidFill>
                  <a:srgbClr val="FF0000"/>
                </a:solidFill>
              </a:rPr>
              <a:t>明嘗試吸食</a:t>
            </a:r>
            <a:r>
              <a:rPr lang="zh-TW" altLang="en-US" sz="3200" dirty="0">
                <a:solidFill>
                  <a:srgbClr val="FF0000"/>
                </a:solidFill>
              </a:rPr>
              <a:t>電子</a:t>
            </a:r>
            <a:r>
              <a:rPr lang="zh-TW" altLang="en-US" sz="3200" dirty="0" smtClean="0">
                <a:solidFill>
                  <a:srgbClr val="FF0000"/>
                </a:solidFill>
              </a:rPr>
              <a:t>煙</a:t>
            </a:r>
            <a:r>
              <a:rPr lang="en-US" altLang="zh-TW" sz="3200" dirty="0" smtClean="0"/>
              <a:t>……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24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9789" y="836652"/>
            <a:ext cx="3570208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b="1" dirty="0"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反思問題</a:t>
            </a:r>
          </a:p>
        </p:txBody>
      </p:sp>
      <p:sp>
        <p:nvSpPr>
          <p:cNvPr id="5" name="矩形 4"/>
          <p:cNvSpPr/>
          <p:nvPr/>
        </p:nvSpPr>
        <p:spPr>
          <a:xfrm>
            <a:off x="1099789" y="2450801"/>
            <a:ext cx="7439093" cy="2879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0" indent="-631825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altLang="zh-TW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在日常生活中，你們有沒有</a:t>
            </a: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遇過想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拒絕別人請求而難於啟齒？」</a:t>
            </a:r>
          </a:p>
          <a:p>
            <a:pPr marL="631825" lvl="0" indent="-631825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altLang="zh-TW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和同學</a:t>
            </a:r>
            <a:r>
              <a:rPr lang="en-US" altLang="zh-TW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朋友一起時，有否感到拒絕眾人要求變得特別困難？</a:t>
            </a:r>
          </a:p>
        </p:txBody>
      </p:sp>
    </p:spTree>
    <p:extLst>
      <p:ext uri="{BB962C8B-B14F-4D97-AF65-F5344CB8AC3E}">
        <p14:creationId xmlns:p14="http://schemas.microsoft.com/office/powerpoint/2010/main" val="14850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常用拒絕招式</a:t>
            </a:r>
            <a:endParaRPr lang="zh-HK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92049"/>
              </p:ext>
            </p:extLst>
          </p:nvPr>
        </p:nvGraphicFramePr>
        <p:xfrm>
          <a:off x="582705" y="1825813"/>
          <a:ext cx="8292354" cy="3833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895">
                  <a:extLst>
                    <a:ext uri="{9D8B030D-6E8A-4147-A177-3AD203B41FA5}">
                      <a16:colId xmlns:a16="http://schemas.microsoft.com/office/drawing/2014/main" val="2328471268"/>
                    </a:ext>
                  </a:extLst>
                </a:gridCol>
                <a:gridCol w="3123313">
                  <a:extLst>
                    <a:ext uri="{9D8B030D-6E8A-4147-A177-3AD203B41FA5}">
                      <a16:colId xmlns:a16="http://schemas.microsoft.com/office/drawing/2014/main" val="1151550584"/>
                    </a:ext>
                  </a:extLst>
                </a:gridCol>
                <a:gridCol w="3237146">
                  <a:extLst>
                    <a:ext uri="{9D8B030D-6E8A-4147-A177-3AD203B41FA5}">
                      <a16:colId xmlns:a16="http://schemas.microsoft.com/office/drawing/2014/main" val="4259736892"/>
                    </a:ext>
                  </a:extLst>
                </a:gridCol>
              </a:tblGrid>
              <a:tr h="586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拒</a:t>
                      </a:r>
                      <a:r>
                        <a:rPr lang="zh-TW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絕</a:t>
                      </a: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招式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說明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例子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115174"/>
                  </a:ext>
                </a:extLst>
              </a:tr>
              <a:tr h="1487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1. 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單刀直入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直接拒絕對方要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求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，說出自己意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願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和立場。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下星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期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六恕我不能赴</a:t>
                      </a:r>
                      <a:r>
                        <a:rPr 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會</a:t>
                      </a:r>
                      <a:r>
                        <a:rPr lang="zh-TW" altLang="en-US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我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要留在家溫習頂備大考。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739662"/>
                  </a:ext>
                </a:extLst>
              </a:tr>
              <a:tr h="1759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2. 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借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機快閃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找藉口盡快逃離現場。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剛醒起今天是音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樂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比賽截止報名日，我得在辦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事處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關門前趕及遞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交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表格，告辭。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119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4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常用拒絕招式</a:t>
            </a:r>
            <a:endParaRPr lang="zh-HK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2885"/>
              </p:ext>
            </p:extLst>
          </p:nvPr>
        </p:nvGraphicFramePr>
        <p:xfrm>
          <a:off x="582705" y="1987177"/>
          <a:ext cx="8292354" cy="418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895">
                  <a:extLst>
                    <a:ext uri="{9D8B030D-6E8A-4147-A177-3AD203B41FA5}">
                      <a16:colId xmlns:a16="http://schemas.microsoft.com/office/drawing/2014/main" val="2328471268"/>
                    </a:ext>
                  </a:extLst>
                </a:gridCol>
                <a:gridCol w="3123313">
                  <a:extLst>
                    <a:ext uri="{9D8B030D-6E8A-4147-A177-3AD203B41FA5}">
                      <a16:colId xmlns:a16="http://schemas.microsoft.com/office/drawing/2014/main" val="1151550584"/>
                    </a:ext>
                  </a:extLst>
                </a:gridCol>
                <a:gridCol w="3237146">
                  <a:extLst>
                    <a:ext uri="{9D8B030D-6E8A-4147-A177-3AD203B41FA5}">
                      <a16:colId xmlns:a16="http://schemas.microsoft.com/office/drawing/2014/main" val="4259736892"/>
                    </a:ext>
                  </a:extLst>
                </a:gridCol>
              </a:tblGrid>
              <a:tr h="622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拒</a:t>
                      </a:r>
                      <a:r>
                        <a:rPr lang="zh-TW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絕</a:t>
                      </a: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招式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說明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例子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115174"/>
                  </a:ext>
                </a:extLst>
              </a:tr>
              <a:tr h="1692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3. 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轉移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視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線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引導對方關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注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其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他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話題，令對方忘記原本對自己的威脅。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噢</a:t>
                      </a:r>
                      <a:r>
                        <a:rPr lang="en-US" sz="2400" ker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!…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原來如此。</a:t>
                      </a:r>
                      <a:r>
                        <a:rPr lang="en-US" sz="2400" ker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……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昨天逛街時看到那新款波鞋正減價發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售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，超抵買，你一定有興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趣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。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739662"/>
                  </a:ext>
                </a:extLst>
              </a:tr>
              <a:tr h="1868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4. 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明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嘲暗諷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表面貶低自己</a:t>
                      </a:r>
                      <a:r>
                        <a:rPr lang="en-US" sz="240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自嘲，實情暗示對方不是，以退為進，令對方知難而退。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你沉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迷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打機日夜顛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倒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，再打下去想不定會腦退化，我發現自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己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沒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有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打機已經反應遲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鈍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119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9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常用拒絕招式</a:t>
            </a:r>
            <a:endParaRPr lang="zh-HK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08275"/>
              </p:ext>
            </p:extLst>
          </p:nvPr>
        </p:nvGraphicFramePr>
        <p:xfrm>
          <a:off x="582705" y="1987177"/>
          <a:ext cx="8292354" cy="4117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895">
                  <a:extLst>
                    <a:ext uri="{9D8B030D-6E8A-4147-A177-3AD203B41FA5}">
                      <a16:colId xmlns:a16="http://schemas.microsoft.com/office/drawing/2014/main" val="2328471268"/>
                    </a:ext>
                  </a:extLst>
                </a:gridCol>
                <a:gridCol w="3123313">
                  <a:extLst>
                    <a:ext uri="{9D8B030D-6E8A-4147-A177-3AD203B41FA5}">
                      <a16:colId xmlns:a16="http://schemas.microsoft.com/office/drawing/2014/main" val="1151550584"/>
                    </a:ext>
                  </a:extLst>
                </a:gridCol>
                <a:gridCol w="3237146">
                  <a:extLst>
                    <a:ext uri="{9D8B030D-6E8A-4147-A177-3AD203B41FA5}">
                      <a16:colId xmlns:a16="http://schemas.microsoft.com/office/drawing/2014/main" val="4259736892"/>
                    </a:ext>
                  </a:extLst>
                </a:gridCol>
              </a:tblGrid>
              <a:tr h="622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拒</a:t>
                      </a:r>
                      <a:r>
                        <a:rPr lang="zh-TW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絕</a:t>
                      </a: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招式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說明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例子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115174"/>
                  </a:ext>
                </a:extLst>
              </a:tr>
              <a:tr h="1625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5. 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深</a:t>
                      </a:r>
                      <a:r>
                        <a:rPr 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情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打動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說出自己處境，博取同情，避免對方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纏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擾。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近月來和你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們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一起出外消費己用盡所有儲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蓄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，我再沒有餘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款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，你還是不要再約我出外消遣。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739662"/>
                  </a:ext>
                </a:extLst>
              </a:tr>
              <a:tr h="1868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6. 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家教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嚴厲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借家長管教嚴厲為名，指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出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會引發家人關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係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破</a:t>
                      </a:r>
                      <a:r>
                        <a:rPr lang="zh-TW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裂</a:t>
                      </a:r>
                      <a:r>
                        <a:rPr lang="zh-HK" sz="2400" ker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危機。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你都清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楚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我家長不允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許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我夜歸，她已經再三指責我晚上外出，我還是不和你們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玩</a:t>
                      </a:r>
                      <a:r>
                        <a:rPr lang="zh-TW" altLang="en-US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得</a:t>
                      </a:r>
                      <a:r>
                        <a:rPr lang="zh-HK" sz="2400" kern="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太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晚了。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119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3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73665"/>
              </p:ext>
            </p:extLst>
          </p:nvPr>
        </p:nvGraphicFramePr>
        <p:xfrm>
          <a:off x="1300965" y="1371600"/>
          <a:ext cx="7019365" cy="5053091"/>
        </p:xfrm>
        <a:graphic>
          <a:graphicData uri="http://schemas.openxmlformats.org/drawingml/2006/table">
            <a:tbl>
              <a:tblPr firstRow="1" firstCol="1" bandRow="1"/>
              <a:tblGrid>
                <a:gridCol w="887507">
                  <a:extLst>
                    <a:ext uri="{9D8B030D-6E8A-4147-A177-3AD203B41FA5}">
                      <a16:colId xmlns:a16="http://schemas.microsoft.com/office/drawing/2014/main" val="3769395090"/>
                    </a:ext>
                  </a:extLst>
                </a:gridCol>
                <a:gridCol w="6131858">
                  <a:extLst>
                    <a:ext uri="{9D8B030D-6E8A-4147-A177-3AD203B41FA5}">
                      <a16:colId xmlns:a16="http://schemas.microsoft.com/office/drawing/2014/main" val="3997008928"/>
                    </a:ext>
                  </a:extLst>
                </a:gridCol>
              </a:tblGrid>
              <a:tr h="9009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大雄：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「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這是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最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新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潮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的「玩</a:t>
                      </a:r>
                      <a:r>
                        <a:rPr lang="zh-TW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具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」，士多啤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梨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加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香蕉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味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，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很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貴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的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！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試試，你一定喜歡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。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」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2763"/>
                  </a:ext>
                </a:extLst>
              </a:tr>
              <a:tr h="7562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阿年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：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阿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年吸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了兩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口後</a:t>
                      </a: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…)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「</a:t>
                      </a:r>
                      <a:r>
                        <a:rPr lang="zh-TW" altLang="en-US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啊</a:t>
                      </a:r>
                      <a:r>
                        <a:rPr lang="en-US" altLang="zh-TW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……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」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863324"/>
                  </a:ext>
                </a:extLst>
              </a:tr>
              <a:tr h="5127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      (</a:t>
                      </a:r>
                      <a:r>
                        <a:rPr lang="zh-TW" sz="20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小明</a:t>
                      </a:r>
                      <a:r>
                        <a:rPr lang="zh-HK" sz="20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打遊戲機正打得</a:t>
                      </a:r>
                      <a:r>
                        <a:rPr lang="zh-HK" sz="20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興</a:t>
                      </a:r>
                      <a:r>
                        <a:rPr lang="zh-TW" altLang="en-US" sz="20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起時 </a:t>
                      </a:r>
                      <a:r>
                        <a:rPr lang="en-US" sz="20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</a:t>
                      </a:r>
                      <a:r>
                        <a:rPr lang="en-US" sz="20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2697"/>
                  </a:ext>
                </a:extLst>
              </a:tr>
              <a:tr h="528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阿年：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喂！ 小明，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快出來試</a:t>
                      </a:r>
                      <a:r>
                        <a:rPr lang="zh-TW" altLang="en-US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一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下</a:t>
                      </a: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……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803072"/>
                  </a:ext>
                </a:extLst>
              </a:tr>
              <a:tr h="5513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小明</a:t>
                      </a:r>
                      <a:r>
                        <a:rPr lang="zh-HK" sz="2000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：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這東西</a:t>
                      </a:r>
                      <a:r>
                        <a:rPr lang="zh-HK" sz="2000" kern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我</a:t>
                      </a:r>
                      <a:r>
                        <a:rPr lang="zh-HK" sz="2000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未試</a:t>
                      </a:r>
                      <a:r>
                        <a:rPr lang="zh-HK" sz="2000" kern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過</a:t>
                      </a:r>
                      <a:r>
                        <a:rPr lang="zh-TW" altLang="en-US" sz="2000" kern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呢</a:t>
                      </a:r>
                      <a:r>
                        <a:rPr lang="en-US" sz="2000" kern="0" dirty="0" smtClean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……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65742"/>
                  </a:ext>
                </a:extLst>
              </a:tr>
              <a:tr h="4975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阿年：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當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你</a:t>
                      </a:r>
                      <a:r>
                        <a:rPr lang="zh-TW" altLang="en-US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是朋友才給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你試</a:t>
                      </a:r>
                      <a:r>
                        <a:rPr lang="zh-TW" altLang="en-US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一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下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，</a:t>
                      </a:r>
                      <a:r>
                        <a:rPr lang="zh-HK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你</a:t>
                      </a:r>
                      <a:r>
                        <a:rPr lang="zh-TW" altLang="en-US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不是驚吧</a:t>
                      </a:r>
                      <a:r>
                        <a:rPr lang="en-US" altLang="zh-TW" sz="2000" kern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!</a:t>
                      </a:r>
                      <a:r>
                        <a:rPr lang="en-US" sz="2000" kern="0" dirty="0" smtClean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 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967707"/>
                  </a:ext>
                </a:extLst>
              </a:tr>
              <a:tr h="464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大雄：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對呀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！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你不給阿年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面</a:t>
                      </a:r>
                      <a:r>
                        <a:rPr lang="zh-TW" altLang="en-US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子</a:t>
                      </a:r>
                      <a:r>
                        <a:rPr lang="zh-HK" sz="2000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…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…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43751"/>
                  </a:ext>
                </a:extLst>
              </a:tr>
              <a:tr h="841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en-US" sz="2400" kern="0" dirty="0" smtClean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小明</a:t>
                      </a:r>
                      <a:r>
                        <a:rPr lang="en-US" altLang="zh-TW" sz="2400" kern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: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400" kern="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假如你是小明，你會怎樣拒絕？</a:t>
                      </a:r>
                      <a:r>
                        <a:rPr lang="en-US" altLang="zh-TW" sz="2400" kern="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sz="240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3687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467817" y="474240"/>
            <a:ext cx="524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600" b="1" dirty="0">
                <a:solidFill>
                  <a:srgbClr val="000000"/>
                </a:solidFill>
                <a:cs typeface="新細明體" panose="02020500000000000000" pitchFamily="18" charset="-120"/>
              </a:rPr>
              <a:t>「拒絕六式」考創</a:t>
            </a:r>
            <a:r>
              <a:rPr lang="zh-TW" altLang="zh-HK" sz="3600" b="1" dirty="0">
                <a:solidFill>
                  <a:srgbClr val="000000"/>
                </a:solidFill>
                <a:cs typeface="新細明體" panose="02020500000000000000" pitchFamily="18" charset="-120"/>
              </a:rPr>
              <a:t>意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664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0675" y="283993"/>
            <a:ext cx="141577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dirty="0" smtClean="0"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總結</a:t>
            </a:r>
            <a:endParaRPr lang="zh-TW" altLang="en-US" sz="4800" b="1" dirty="0"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5190" y="1114990"/>
            <a:ext cx="7993449" cy="566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 defTabSz="914400" hangingPunc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我們認識到電子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煙的禍害，以及一般人對電子煙的錯誤觀念</a:t>
            </a: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cap="all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0" indent="-571500" algn="just" defTabSz="914400" hangingPunc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我們不應吸食任何形式的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香煙</a:t>
            </a:r>
            <a:r>
              <a:rPr lang="en-US" altLang="zh-TW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包括電子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</a:t>
            </a:r>
            <a:r>
              <a:rPr lang="en-US" altLang="zh-TW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cap="all" dirty="0" smtClean="0">
                <a:solidFill>
                  <a:srgbClr val="00B05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sz="3600" cap="all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0" indent="-571500" algn="just" defTabSz="914400" hangingPunc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zh-TW" altLang="en-US" sz="3600" cap="all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當面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對朋輩邀請吸食電子煙時，我們要懂得保護自己，運用適當拒絕技巧，以堅定立場，向電子煙說不。</a:t>
            </a:r>
          </a:p>
        </p:txBody>
      </p:sp>
    </p:spTree>
    <p:extLst>
      <p:ext uri="{BB962C8B-B14F-4D97-AF65-F5344CB8AC3E}">
        <p14:creationId xmlns:p14="http://schemas.microsoft.com/office/powerpoint/2010/main" val="16567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97471" y="2734236"/>
            <a:ext cx="54164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76200" dir="6000000" sx="103000" sy="103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教師參考資料</a:t>
            </a:r>
          </a:p>
        </p:txBody>
      </p:sp>
    </p:spTree>
    <p:extLst>
      <p:ext uri="{BB962C8B-B14F-4D97-AF65-F5344CB8AC3E}">
        <p14:creationId xmlns:p14="http://schemas.microsoft.com/office/powerpoint/2010/main" val="26555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64" y="1511091"/>
            <a:ext cx="5775192" cy="53737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36986" y="2780444"/>
            <a:ext cx="32624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學習重點</a:t>
            </a:r>
            <a:endParaRPr lang="zh-TW" alt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3842">
            <a:off x="6012307" y="4066151"/>
            <a:ext cx="2231808" cy="45888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7624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-0.13796 L 0.04358 0.0726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103239" y="474741"/>
            <a:ext cx="7259782" cy="12992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FF0000"/>
                </a:solidFill>
              </a:rPr>
              <a:t>什麼是</a:t>
            </a:r>
            <a:r>
              <a:rPr lang="zh-TW" altLang="en-US" b="1" dirty="0" smtClean="0">
                <a:solidFill>
                  <a:srgbClr val="FF0000"/>
                </a:solidFill>
              </a:rPr>
              <a:t>傳統煙和加熱煙？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3977" y="1379922"/>
            <a:ext cx="849830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r>
              <a:rPr lang="zh-HK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傳統</a:t>
            </a:r>
            <a:r>
              <a:rPr lang="zh-HK" altLang="zh-HK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煙 </a:t>
            </a:r>
            <a:r>
              <a:rPr lang="zh-TW" altLang="en-US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：</a:t>
            </a:r>
            <a:r>
              <a:rPr lang="en-US" altLang="zh-TW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		</a:t>
            </a:r>
            <a:r>
              <a:rPr lang="zh-TW" altLang="en-US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傳統</a:t>
            </a:r>
            <a:r>
              <a:rPr lang="zh-TW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煙以火點燃煙草，會</a:t>
            </a:r>
            <a:r>
              <a:rPr lang="zh-TW" altLang="en-US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釋放</a:t>
            </a:r>
            <a:r>
              <a:rPr lang="zh-TW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逾</a:t>
            </a:r>
            <a:r>
              <a:rPr lang="en-US" altLang="zh-TW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7,000</a:t>
            </a:r>
            <a:r>
              <a:rPr lang="zh-TW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種化學物質，其中很多是</a:t>
            </a:r>
            <a:r>
              <a:rPr lang="zh-TW" altLang="en-US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帶有毒性</a:t>
            </a:r>
            <a:r>
              <a:rPr lang="zh-TW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及帶放射性的，超過</a:t>
            </a:r>
            <a:r>
              <a:rPr lang="en-US" altLang="zh-TW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70</a:t>
            </a:r>
            <a:r>
              <a:rPr lang="zh-TW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種是致癌物</a:t>
            </a:r>
            <a:r>
              <a:rPr lang="zh-TW" altLang="en-US" sz="2200" kern="100" dirty="0" smtClean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。</a:t>
            </a:r>
            <a:endParaRPr lang="en-US" altLang="zh-TW" sz="2200" kern="100" dirty="0" smtClean="0">
              <a:solidFill>
                <a:srgbClr val="7030A0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en-US" altLang="zh-TW" sz="2200" kern="100" dirty="0">
              <a:solidFill>
                <a:srgbClr val="7030A0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en-US" altLang="zh-TW" sz="2200" kern="100" dirty="0" smtClean="0">
              <a:solidFill>
                <a:srgbClr val="7030A0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en-US" altLang="zh-HK" sz="2200" kern="1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zh-TW" altLang="zh-HK" sz="2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5842337"/>
            <a:ext cx="901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資料來源：</a:t>
            </a:r>
            <a:endParaRPr lang="en-US" altLang="zh-TW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://www.smokefree.hk/page.php?id=72&amp;preview=&amp;</a:t>
            </a:r>
            <a:r>
              <a:rPr lang="en-US" sz="1200" dirty="0" smtClean="0"/>
              <a:t>lang=tc</a:t>
            </a:r>
          </a:p>
          <a:p>
            <a:r>
              <a:rPr lang="en-US" sz="1200" dirty="0"/>
              <a:t>chrome-extension://</a:t>
            </a:r>
            <a:r>
              <a:rPr lang="en-US" sz="1200" dirty="0" err="1"/>
              <a:t>efaidnbmnnnibpcajpcglclefindmkaj</a:t>
            </a:r>
            <a:r>
              <a:rPr lang="en-US" sz="1200" dirty="0"/>
              <a:t>/https://</a:t>
            </a:r>
            <a:r>
              <a:rPr lang="en-US" sz="1200" dirty="0" smtClean="0"/>
              <a:t>www.smokefree.hk/uploadedFile/Brochure_Alternative_Smoking_Products_v2020.pdf</a:t>
            </a:r>
          </a:p>
          <a:p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295" y="2679190"/>
            <a:ext cx="6287669" cy="25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103239" y="474741"/>
            <a:ext cx="7259782" cy="12992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FF0000"/>
                </a:solidFill>
              </a:rPr>
              <a:t>什麼</a:t>
            </a:r>
            <a:r>
              <a:rPr lang="zh-TW" altLang="en-US" b="1" dirty="0" smtClean="0">
                <a:solidFill>
                  <a:srgbClr val="FF0000"/>
                </a:solidFill>
              </a:rPr>
              <a:t>是加熱煙？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3977" y="1379922"/>
            <a:ext cx="849830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en-US" altLang="zh-HK" sz="2200" kern="1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</a:pPr>
            <a:r>
              <a:rPr lang="zh-HK" altLang="zh-HK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加熱</a:t>
            </a:r>
            <a:r>
              <a:rPr lang="zh-HK" altLang="zh-HK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煙 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</a:t>
            </a:r>
            <a:r>
              <a:rPr lang="en-US" altLang="zh-HK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	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透過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電子發熱裝置將特製的捲煙或磨碎的煙葉加熱至約</a:t>
            </a:r>
            <a:r>
              <a:rPr lang="en-US" altLang="zh-TW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300℃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產生含有尼古丁的煙霧。與傳統捲煙一樣，加熱煙主要以煙草製成，不但傳送令人上癮的尼古丁至使用者，亦含有害物質和致癌物，引致吸煙相關疾病。</a:t>
            </a: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zh-TW" altLang="zh-HK" sz="2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45" y="3686221"/>
            <a:ext cx="8021169" cy="1648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00" y="5842337"/>
            <a:ext cx="901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資料來源：</a:t>
            </a:r>
            <a:endParaRPr lang="en-US" altLang="zh-TW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://www.smokefree.hk/page.php?id=72&amp;preview=&amp;</a:t>
            </a:r>
            <a:r>
              <a:rPr lang="en-US" sz="1200" dirty="0" smtClean="0"/>
              <a:t>lang=tc</a:t>
            </a:r>
          </a:p>
          <a:p>
            <a:r>
              <a:rPr lang="en-US" sz="1200" dirty="0"/>
              <a:t>chrome-extension://</a:t>
            </a:r>
            <a:r>
              <a:rPr lang="en-US" sz="1200" dirty="0" err="1"/>
              <a:t>efaidnbmnnnibpcajpcglclefindmkaj</a:t>
            </a:r>
            <a:r>
              <a:rPr lang="en-US" sz="1200" dirty="0"/>
              <a:t>/https://</a:t>
            </a:r>
            <a:r>
              <a:rPr lang="en-US" sz="1200" dirty="0" smtClean="0"/>
              <a:t>www.smokefree.hk/uploadedFile/Brochure_Alternative_Smoking_Products_v2020.pdf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27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33249" y="504306"/>
            <a:ext cx="7799762" cy="12572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FF0000"/>
                </a:solidFill>
              </a:rPr>
              <a:t>什麼</a:t>
            </a:r>
            <a:r>
              <a:rPr lang="zh-TW" altLang="en-US" b="1" dirty="0" smtClean="0">
                <a:solidFill>
                  <a:srgbClr val="FF0000"/>
                </a:solidFill>
              </a:rPr>
              <a:t>是電子</a:t>
            </a:r>
            <a:r>
              <a:rPr lang="zh-TW" altLang="en-US" b="1" dirty="0">
                <a:solidFill>
                  <a:srgbClr val="FF0000"/>
                </a:solidFill>
              </a:rPr>
              <a:t>煙？</a:t>
            </a:r>
            <a:endParaRPr lang="zh-HK" altLang="en-US" b="1" dirty="0">
              <a:solidFill>
                <a:srgbClr val="FF0000"/>
              </a:solidFill>
            </a:endParaRPr>
          </a:p>
          <a:p>
            <a:endParaRPr lang="zh-HK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3977" y="1132935"/>
            <a:ext cx="8498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9988" indent="-1169988" algn="just">
              <a:spcBef>
                <a:spcPts val="1200"/>
              </a:spcBef>
            </a:pPr>
            <a:r>
              <a:rPr lang="zh-HK" altLang="zh-HK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電子煙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：即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電子尼古丁傳送系統或電子非尼古丁傳送系統。有些電子煙外型與傳統捲煙相似，有些與日常生活用品相似，如鋼筆及</a:t>
            </a:r>
            <a:r>
              <a:rPr lang="en-US" altLang="zh-TW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USB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記憶棒。電子煙並不會使用煙草，而是將化學溶液（煙油）加熱轉化成煙霧，再傳送予使用者。無論含有尼古丁與否，煙霧都含有多種有害物質。電子煙有超過</a:t>
            </a:r>
            <a:r>
              <a:rPr lang="en-US" altLang="zh-TW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15,000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種口味，又被營造為健康和時尚的產品，迎合年輕人充滿好奇及追求新鮮的心態</a:t>
            </a:r>
            <a:r>
              <a:rPr lang="zh-TW" altLang="en-US" sz="2200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。即使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標明「不含尼古丁」的電子煙也曾被驗出含有尼古丁。</a:t>
            </a:r>
          </a:p>
          <a:p>
            <a:pPr marL="1169988" indent="-1169988">
              <a:spcBef>
                <a:spcPts val="1200"/>
              </a:spcBef>
            </a:pPr>
            <a:endParaRPr lang="zh-TW" altLang="en-US" sz="2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1169988" indent="-1169988">
              <a:spcBef>
                <a:spcPts val="1200"/>
              </a:spcBef>
              <a:spcAft>
                <a:spcPts val="0"/>
              </a:spcAft>
            </a:pPr>
            <a:endParaRPr lang="zh-TW" altLang="zh-HK" sz="2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573" y="3902113"/>
            <a:ext cx="6011114" cy="2143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00" y="6007437"/>
            <a:ext cx="901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資料來源：</a:t>
            </a:r>
            <a:endParaRPr lang="en-US" altLang="zh-TW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://www.smokefree.hk/page.php?id=72&amp;preview=&amp;</a:t>
            </a:r>
            <a:r>
              <a:rPr lang="en-US" sz="1200" dirty="0" smtClean="0"/>
              <a:t>lang=tc</a:t>
            </a:r>
          </a:p>
          <a:p>
            <a:r>
              <a:rPr lang="en-US" sz="1200" dirty="0"/>
              <a:t>chrome-extension://</a:t>
            </a:r>
            <a:r>
              <a:rPr lang="en-US" sz="1200" dirty="0" err="1"/>
              <a:t>efaidnbmnnnibpcajpcglclefindmkaj</a:t>
            </a:r>
            <a:r>
              <a:rPr lang="en-US" sz="1200" dirty="0"/>
              <a:t>/https://</a:t>
            </a:r>
            <a:r>
              <a:rPr lang="en-US" sz="1200" dirty="0" smtClean="0"/>
              <a:t>www.smokefree.hk/uploadedFile/Brochure_Alternative_Smoking_Products_v2020.pdf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79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4885" y="571361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400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電</a:t>
            </a:r>
            <a:r>
              <a:rPr lang="zh-TW" altLang="zh-HK" sz="400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子</a:t>
            </a:r>
            <a:r>
              <a:rPr lang="zh-HK" altLang="zh-HK" sz="400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煙的營銷</a:t>
            </a:r>
            <a:r>
              <a:rPr lang="zh-HK" altLang="zh-HK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手法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3721" y="1224994"/>
            <a:ext cx="5808981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"/>
            </a:pP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針對好奇及追求新鮮的年青人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</a:t>
            </a:r>
            <a:endParaRPr lang="zh-TW" altLang="zh-HK" sz="2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"/>
            </a:pP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包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裝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新潮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：外形與煙草製品（如捲煙、雪茄、煙斗或水煙）相似，也有些是日常用品形狀，如鋼筆、</a:t>
            </a:r>
            <a:r>
              <a:rPr lang="en-US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USB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記憶棒等。</a:t>
            </a:r>
            <a:endParaRPr lang="zh-TW" altLang="zh-HK" sz="2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"/>
            </a:pP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有些電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子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煙標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榜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清新口味：例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如士多啤梨、提子等水果味、薄荷味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，朱古力味，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味道比傳統香煙淡和甜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，有</a:t>
            </a:r>
            <a:r>
              <a:rPr lang="en-US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8,000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多種不同口味</a:t>
            </a:r>
            <a:r>
              <a:rPr lang="zh-HK" altLang="zh-HK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HK" sz="22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"/>
            </a:pPr>
            <a:r>
              <a:rPr lang="zh-HK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標榜健康及時尚：例如沒有傳</a:t>
            </a:r>
            <a:r>
              <a:rPr lang="zh-TW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統</a:t>
            </a:r>
            <a:r>
              <a:rPr lang="zh-HK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香煙的煙</a:t>
            </a:r>
            <a:r>
              <a:rPr lang="zh-TW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燻</a:t>
            </a:r>
            <a:r>
              <a:rPr lang="zh-HK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味、加入維他命、被視作傳統香煙的代替品，甚</a:t>
            </a:r>
            <a:r>
              <a:rPr lang="zh-TW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至標榜</a:t>
            </a:r>
            <a:r>
              <a:rPr lang="zh-HK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可以幫助戒煙。</a:t>
            </a:r>
            <a:endParaRPr lang="zh-HK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238" y="2849464"/>
            <a:ext cx="2389615" cy="1832038"/>
          </a:xfrm>
          <a:prstGeom prst="ellipse">
            <a:avLst/>
          </a:prstGeom>
          <a:ln w="31750" cap="rnd">
            <a:solidFill>
              <a:schemeClr val="accent5">
                <a:lumMod val="75000"/>
              </a:schemeClr>
            </a:solidFill>
          </a:ln>
          <a:effectLst>
            <a:glow>
              <a:schemeClr val="accent1">
                <a:alpha val="40000"/>
              </a:schemeClr>
            </a:glow>
            <a:outerShdw blurRad="381000" dist="292100" dir="5400000" sx="1000" sy="1000" rotWithShape="0">
              <a:schemeClr val="accent5">
                <a:lumMod val="75000"/>
                <a:alpha val="79000"/>
              </a:schemeClr>
            </a:outerShdw>
            <a:reflection endPos="37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矩形 9"/>
          <p:cNvSpPr/>
          <p:nvPr/>
        </p:nvSpPr>
        <p:spPr>
          <a:xfrm>
            <a:off x="6262702" y="6166140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20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99447" y="605117"/>
            <a:ext cx="48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對另類煙產品的常見謬誤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82" y="1334839"/>
            <a:ext cx="4182059" cy="355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223" y="1334839"/>
            <a:ext cx="3962953" cy="502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2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84" y="1525958"/>
            <a:ext cx="7708337" cy="208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1"/>
          <p:cNvSpPr txBox="1"/>
          <p:nvPr/>
        </p:nvSpPr>
        <p:spPr>
          <a:xfrm>
            <a:off x="2299447" y="605117"/>
            <a:ext cx="48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對另類煙產品的常見謬誤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293" y="3949700"/>
            <a:ext cx="6956548" cy="228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9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186718"/>
            <a:ext cx="7773338" cy="1596177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加熱煙和電子煙的真面目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15" y="1558777"/>
            <a:ext cx="7478169" cy="211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300" y="4038472"/>
            <a:ext cx="7525800" cy="182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857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060" y="1501592"/>
            <a:ext cx="6738540" cy="41848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400" b="1" dirty="0">
              <a:solidFill>
                <a:srgbClr val="92D05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2400" dirty="0" smtClean="0">
              <a:solidFill>
                <a:srgbClr val="92D050"/>
              </a:solidFill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400" dirty="0" smtClean="0">
              <a:solidFill>
                <a:srgbClr val="92D050"/>
              </a:solidFill>
              <a:latin typeface="+mn-ea"/>
            </a:endParaRPr>
          </a:p>
          <a:p>
            <a:endParaRPr lang="en-US" altLang="zh-HK" sz="2400" dirty="0" smtClean="0">
              <a:solidFill>
                <a:srgbClr val="92D050"/>
              </a:solidFill>
              <a:latin typeface="+mn-ea"/>
            </a:endParaRPr>
          </a:p>
          <a:p>
            <a:endParaRPr lang="zh-HK" altLang="en-US" sz="2400" dirty="0">
              <a:solidFill>
                <a:srgbClr val="92D050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7600" y="1593850"/>
            <a:ext cx="76327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>
              <a:spcAft>
                <a:spcPts val="0"/>
              </a:spcAft>
            </a:pPr>
            <a:endParaRPr lang="en-US" altLang="zh-HK" kern="100" dirty="0" smtClean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HK" altLang="zh-HK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控煙資</a:t>
            </a:r>
            <a:r>
              <a:rPr lang="zh-TW" altLang="zh-HK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訊 </a:t>
            </a:r>
            <a:r>
              <a:rPr lang="en-US" altLang="zh-HK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HK" altLang="zh-HK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衛</a:t>
            </a:r>
            <a:r>
              <a:rPr lang="zh-TW" altLang="zh-HK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生署</a:t>
            </a:r>
            <a:r>
              <a:rPr lang="zh-HK" altLang="zh-HK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控煙酒辦公室網站</a:t>
            </a:r>
            <a:endParaRPr lang="en-US" altLang="zh-HK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https://www.taco.gov.hk/t/cindex.html</a:t>
            </a:r>
            <a:endParaRPr lang="en-US" altLang="zh-H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>
              <a:lnSpc>
                <a:spcPct val="150000"/>
              </a:lnSpc>
              <a:spcAft>
                <a:spcPts val="0"/>
              </a:spcAft>
            </a:pPr>
            <a:endParaRPr lang="en-US" altLang="zh-HK" u="sng" kern="1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zh-TW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五</a:t>
            </a:r>
            <a:r>
              <a:rPr lang="zh-TW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分鐘揭穿加熱煙及電子煙真面目</a:t>
            </a:r>
            <a:endParaRPr lang="zh-TW" altLang="en-US" kern="100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www.smokefree.hk/uploadedFile/Information_Sheet_SH20-v2020_tc.pdf</a:t>
            </a:r>
            <a:endParaRPr lang="en-US" altLang="zh-TW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電子煙、傳統煙同樣危害健康！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www.consumer.org.hk/tc/shopping-guide/sub-article/2019-ecigarette</a:t>
            </a:r>
            <a:endParaRPr lang="en-US" altLang="zh-TW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altLang="zh-H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煙害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 – 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另類煙害全面睇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H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altLang="zh-H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www.smokefree.hk/uploadedFile/Brochure_Alternative_Smoking_Products_v2020.pdf</a:t>
            </a:r>
            <a:endParaRPr lang="en-US" altLang="zh-H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altLang="zh-H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altLang="zh-H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defTabSz="444500">
              <a:lnSpc>
                <a:spcPct val="150000"/>
              </a:lnSpc>
              <a:spcAft>
                <a:spcPts val="0"/>
              </a:spcAft>
            </a:pPr>
            <a:endParaRPr lang="zh-TW" altLang="zh-HK" kern="1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7600" y="92481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HK" sz="2800" kern="100" dirty="0">
                <a:latin typeface="Times New Roman" panose="02020603050405020304" pitchFamily="18" charset="0"/>
                <a:cs typeface="新細明體" panose="02020500000000000000" pitchFamily="18" charset="-120"/>
              </a:rPr>
              <a:t>參考網址：</a:t>
            </a:r>
            <a:endParaRPr lang="zh-TW" altLang="zh-HK" sz="2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32" y="177914"/>
            <a:ext cx="4795168" cy="601968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  <a:alpha val="96000"/>
              </a:schemeClr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4178" y="414008"/>
            <a:ext cx="5412875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41872"/>
              </p:ext>
            </p:extLst>
          </p:nvPr>
        </p:nvGraphicFramePr>
        <p:xfrm>
          <a:off x="1297277" y="1387740"/>
          <a:ext cx="6986674" cy="433492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45591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341083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842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活動概要</a:t>
                      </a:r>
                      <a:r>
                        <a:rPr lang="en-US" altLang="zh-TW" sz="1900" b="1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1900" b="1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zh-TW" altLang="en-US" sz="1900" b="1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通過個案討論，探討電子煙對健康的影響，澄清和糾正可能對電子煙存有的誤解，並學習如何面對電子煙的誘惑。</a:t>
                      </a:r>
                      <a:endParaRPr lang="en-US" altLang="zh-TW" sz="1900" b="1" cap="none" spc="100" baseline="0" dirty="0" smtClean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ea"/>
                        <a:ea typeface="+mn-ea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zh-TW" altLang="en-US" sz="1900" b="1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通過模擬同儕壓力的情境，學習運用各種拒絕技巧，堅決拒絕誘惑。</a:t>
                      </a:r>
                      <a:endParaRPr lang="zh-TW" altLang="en-US" sz="1900" b="1" cap="none" spc="100" baseline="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ea"/>
                        <a:ea typeface="+mn-ea"/>
                      </a:endParaRP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72528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u="none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r>
                        <a:rPr lang="en-US" altLang="zh-TW" sz="1900" b="1" u="none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1900" b="1" u="none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幫助學生認識加熱煙及電子煙的禍害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提高學生掌握拒絕朋輩要求作出不良行為的技巧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培養學生持守正確價值觀和態度，堅決拒絕不良引誘</a:t>
                      </a: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6252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</a:t>
                      </a:r>
                      <a:endParaRPr lang="en-US" altLang="zh-TW" sz="1900" b="1" cap="none" spc="50" dirty="0" smtClean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</a:t>
                      </a:r>
                      <a:r>
                        <a:rPr lang="en-US" altLang="zh-TW" sz="1900" b="1" cap="none" spc="5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1900" b="1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kern="1200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守法</a:t>
                      </a:r>
                      <a:r>
                        <a:rPr lang="zh-TW" altLang="en-US" sz="1900" b="1" kern="1200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、抗逆力、愛惜自己</a:t>
                      </a:r>
                      <a:endParaRPr lang="zh-TW" altLang="en-US" sz="1900" b="1" kern="1200" cap="none" spc="100" baseline="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467175" y="2724205"/>
            <a:ext cx="2646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學習重點</a:t>
            </a:r>
          </a:p>
        </p:txBody>
      </p:sp>
      <p:sp>
        <p:nvSpPr>
          <p:cNvPr id="6" name="矩形 5"/>
          <p:cNvSpPr/>
          <p:nvPr/>
        </p:nvSpPr>
        <p:spPr>
          <a:xfrm>
            <a:off x="6304250" y="6314081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1196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94300" y="2260600"/>
            <a:ext cx="3632200" cy="2286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44500" indent="0">
              <a:buNone/>
            </a:pPr>
            <a:r>
              <a:rPr lang="en-US" altLang="zh-TW" sz="4500" b="1" dirty="0" smtClean="0">
                <a:solidFill>
                  <a:srgbClr val="002060"/>
                </a:solidFill>
                <a:cs typeface="新細明體" panose="02020500000000000000" pitchFamily="18" charset="-120"/>
              </a:rPr>
              <a:t>(</a:t>
            </a:r>
            <a:r>
              <a:rPr lang="zh-HK" altLang="zh-HK" sz="4500" b="1" dirty="0" smtClean="0">
                <a:solidFill>
                  <a:srgbClr val="002060"/>
                </a:solidFill>
                <a:cs typeface="新細明體" panose="02020500000000000000" pitchFamily="18" charset="-120"/>
              </a:rPr>
              <a:t>活動一</a:t>
            </a:r>
            <a:r>
              <a:rPr lang="en-US" altLang="zh-TW" sz="4500" b="1" dirty="0" smtClean="0">
                <a:solidFill>
                  <a:srgbClr val="002060"/>
                </a:solidFill>
                <a:cs typeface="新細明體" panose="02020500000000000000" pitchFamily="18" charset="-120"/>
              </a:rPr>
              <a:t>)</a:t>
            </a:r>
            <a:endParaRPr lang="en-US" altLang="zh-HK" sz="4500" b="1" dirty="0">
              <a:solidFill>
                <a:srgbClr val="002060"/>
              </a:solidFill>
              <a:cs typeface="新細明體" panose="02020500000000000000" pitchFamily="18" charset="-120"/>
            </a:endParaRPr>
          </a:p>
          <a:p>
            <a:pPr marL="444500" indent="0">
              <a:buNone/>
            </a:pPr>
            <a:r>
              <a:rPr lang="zh-HK" altLang="zh-HK" sz="4500" b="1" dirty="0" smtClean="0">
                <a:solidFill>
                  <a:srgbClr val="002060"/>
                </a:solidFill>
                <a:cs typeface="新細明體" panose="02020500000000000000" pitchFamily="18" charset="-120"/>
              </a:rPr>
              <a:t>煙癮</a:t>
            </a:r>
            <a:r>
              <a:rPr lang="zh-HK" altLang="zh-HK" sz="4500" b="1" dirty="0">
                <a:solidFill>
                  <a:srgbClr val="002060"/>
                </a:solidFill>
                <a:cs typeface="新細明體" panose="02020500000000000000" pitchFamily="18" charset="-120"/>
              </a:rPr>
              <a:t>的疑</a:t>
            </a:r>
            <a:r>
              <a:rPr lang="zh-TW" altLang="zh-HK" sz="4500" b="1" dirty="0">
                <a:solidFill>
                  <a:srgbClr val="002060"/>
                </a:solidFill>
                <a:cs typeface="新細明體" panose="02020500000000000000" pitchFamily="18" charset="-120"/>
              </a:rPr>
              <a:t>惑</a:t>
            </a:r>
            <a:endParaRPr lang="zh-HK" altLang="en-US" sz="4500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DDEF38-83D5-4B40-98A2-E5B517CF8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3" y="1345885"/>
            <a:ext cx="3853497" cy="411542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80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031" y="2671895"/>
            <a:ext cx="3543769" cy="1074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zh-HK" sz="4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「網上討論區」</a:t>
            </a:r>
            <a:endParaRPr lang="zh-HK" altLang="en-US" sz="40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5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9" y="1666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49023" y="6555430"/>
            <a:ext cx="153584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HK" sz="1050" dirty="0"/>
              <a:t>Images: www.freepik.com</a:t>
            </a:r>
            <a:endParaRPr lang="zh-HK" altLang="en-US" sz="105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4" t="86835" r="35069" b="4240"/>
          <a:stretch/>
        </p:blipFill>
        <p:spPr>
          <a:xfrm>
            <a:off x="3180732" y="5943600"/>
            <a:ext cx="2756518" cy="61183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7" t="10962" r="34803" b="80636"/>
          <a:stretch/>
        </p:blipFill>
        <p:spPr>
          <a:xfrm>
            <a:off x="3180732" y="755746"/>
            <a:ext cx="2778920" cy="57614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/>
          <a:srcRect l="41645" t="18770" r="23107" b="22280"/>
          <a:stretch/>
        </p:blipFill>
        <p:spPr>
          <a:xfrm>
            <a:off x="3191556" y="1266577"/>
            <a:ext cx="2745694" cy="461170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40" r="22570" b="40647"/>
          <a:stretch/>
        </p:blipFill>
        <p:spPr>
          <a:xfrm>
            <a:off x="4131344" y="2607459"/>
            <a:ext cx="3160593" cy="426720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6"/>
          <a:srcRect l="40997" t="19207" r="20947" b="20433"/>
          <a:stretch/>
        </p:blipFill>
        <p:spPr>
          <a:xfrm>
            <a:off x="515550" y="46196"/>
            <a:ext cx="7599904" cy="67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9789" y="836652"/>
            <a:ext cx="3570208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b="1" dirty="0"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反思問題</a:t>
            </a:r>
          </a:p>
        </p:txBody>
      </p:sp>
      <p:sp>
        <p:nvSpPr>
          <p:cNvPr id="2" name="矩形 1"/>
          <p:cNvSpPr/>
          <p:nvPr/>
        </p:nvSpPr>
        <p:spPr>
          <a:xfrm>
            <a:off x="1010889" y="2527161"/>
            <a:ext cx="742041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4445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你認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為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以上討</a:t>
            </a:r>
            <a:r>
              <a:rPr lang="zh-TW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論</a:t>
            </a:r>
            <a:r>
              <a:rPr lang="zh-TW" altLang="en-US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內容</a:t>
            </a:r>
            <a:r>
              <a:rPr lang="zh-HK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反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映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一般人對吸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食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電子煙有什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麼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誤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解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？</a:t>
            </a:r>
            <a:endParaRPr lang="zh-TW" altLang="zh-HK" sz="3200" kern="1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44500" lvl="0" indent="-4445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猜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想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是什麼吸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引個案中的主角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嘗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試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吸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食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第一口電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子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煙</a:t>
            </a:r>
            <a:r>
              <a:rPr lang="zh-HK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？</a:t>
            </a:r>
            <a:r>
              <a:rPr lang="en-US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 </a:t>
            </a:r>
            <a:r>
              <a:rPr lang="zh-HK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你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對他的決定有何意見</a:t>
            </a:r>
            <a:r>
              <a:rPr lang="zh-HK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？</a:t>
            </a:r>
            <a:r>
              <a:rPr lang="zh-TW" altLang="en-US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為什麼</a:t>
            </a:r>
            <a:r>
              <a:rPr lang="zh-HK" altLang="zh-HK" sz="3200" kern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？</a:t>
            </a:r>
            <a:endParaRPr lang="zh-TW" altLang="zh-HK" sz="3200" kern="1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44500" lvl="0" indent="-4445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據你所知，長期吸食對自己健康和其他人有何影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響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？</a:t>
            </a:r>
            <a:endParaRPr lang="zh-TW" altLang="zh-HK" sz="3200" kern="1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B89D8F-2B2B-4023-AB8E-4EE49143C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95" y="-1098267"/>
            <a:ext cx="2485316" cy="34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0" y="430306"/>
            <a:ext cx="7773338" cy="1044801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小結</a:t>
            </a:r>
            <a:endParaRPr lang="zh-HK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15033" y="1475107"/>
            <a:ext cx="8471883" cy="3962400"/>
          </a:xfrm>
        </p:spPr>
        <p:txBody>
          <a:bodyPr>
            <a:noAutofit/>
          </a:bodyPr>
          <a:lstStyle/>
          <a:p>
            <a:pPr marL="1076325" indent="-444500"/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一般人對電子煙的認識存在不少</a:t>
            </a:r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誤解</a:t>
            </a:r>
            <a:endParaRPr lang="en-US" altLang="zh-TW" sz="3200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6325" indent="-444500"/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以為</a:t>
            </a:r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它相比起傳統香煙含有害物質較</a:t>
            </a:r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</a:t>
            </a:r>
            <a:endParaRPr lang="en-US" altLang="zh-TW" sz="3200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6325" indent="-444500"/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以為</a:t>
            </a:r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自己不容易</a:t>
            </a:r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上癮</a:t>
            </a:r>
            <a:endParaRPr lang="en-US" altLang="zh-TW" sz="3200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85330" y="4093497"/>
            <a:ext cx="8149388" cy="2282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zh-TW" altLang="en-US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事實並非如此！</a:t>
            </a:r>
            <a:endParaRPr lang="en-US" altLang="zh-TW" sz="5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電子煙製造過程中存在相當高的風險</a:t>
            </a:r>
            <a:endParaRPr lang="en-US" altLang="zh-TW" sz="3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3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吸食電子煙對身心造成嚴重傷害</a:t>
            </a:r>
            <a:endParaRPr lang="zh-HK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105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2" y="834356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電子煙的真面目</a:t>
            </a:r>
            <a:endParaRPr lang="zh-HK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3"/>
          </p:nvPr>
        </p:nvSpPr>
        <p:spPr>
          <a:xfrm>
            <a:off x="685332" y="2675595"/>
            <a:ext cx="7530821" cy="1790678"/>
          </a:xfrm>
        </p:spPr>
        <p:txBody>
          <a:bodyPr>
            <a:noAutofit/>
          </a:bodyPr>
          <a:lstStyle/>
          <a:p>
            <a:pPr marL="444500" indent="-444500"/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吸食電子煙危害</a:t>
            </a:r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和其他煙草產品一樣，含對身體有害</a:t>
            </a:r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物質。</a:t>
            </a:r>
            <a:endParaRPr lang="en-US" altLang="zh-TW" sz="2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引致上癮、不適和咳嗽、傷害身體細胞和</a:t>
            </a:r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組織。</a:t>
            </a:r>
            <a:endParaRPr lang="en-US" altLang="zh-TW" sz="2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造成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呼吸系統疾病，嚴重的可導致癌症甚至死亡</a:t>
            </a:r>
            <a:r>
              <a:rPr lang="zh-TW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7DDEF38-83D5-4B40-98A2-E5B517CF8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85" y="530682"/>
            <a:ext cx="1778932" cy="189985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81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3631</TotalTime>
  <Words>2301</Words>
  <Application>Microsoft Office PowerPoint</Application>
  <PresentationFormat>如螢幕大小 (4:3)</PresentationFormat>
  <Paragraphs>239</Paragraphs>
  <Slides>27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8" baseType="lpstr">
      <vt:lpstr>Arial Unicode MS</vt:lpstr>
      <vt:lpstr>微軟正黑體</vt:lpstr>
      <vt:lpstr>PMingLiU</vt:lpstr>
      <vt:lpstr>PMingLiU</vt:lpstr>
      <vt:lpstr>標楷體</vt:lpstr>
      <vt:lpstr>Arial</vt:lpstr>
      <vt:lpstr>Calibri</vt:lpstr>
      <vt:lpstr>Times New Roman</vt:lpstr>
      <vt:lpstr>Tw Cen MT</vt:lpstr>
      <vt:lpstr>Wingdings</vt:lpstr>
      <vt:lpstr>小水滴</vt:lpstr>
      <vt:lpstr>PowerPoint 簡報</vt:lpstr>
      <vt:lpstr>PowerPoint 簡報</vt:lpstr>
      <vt:lpstr>學習重點</vt:lpstr>
      <vt:lpstr>PowerPoint 簡報</vt:lpstr>
      <vt:lpstr>PowerPoint 簡報</vt:lpstr>
      <vt:lpstr>PowerPoint 簡報</vt:lpstr>
      <vt:lpstr>PowerPoint 簡報</vt:lpstr>
      <vt:lpstr>小結</vt:lpstr>
      <vt:lpstr>電子煙的真面目</vt:lpstr>
      <vt:lpstr>PowerPoint 簡報</vt:lpstr>
      <vt:lpstr>PowerPoint 簡報</vt:lpstr>
      <vt:lpstr>PowerPoint 簡報</vt:lpstr>
      <vt:lpstr>PowerPoint 簡報</vt:lpstr>
      <vt:lpstr>常用拒絕招式</vt:lpstr>
      <vt:lpstr>常用拒絕招式</vt:lpstr>
      <vt:lpstr>常用拒絕招式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加熱煙和電子煙的真面目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Melody CHAN</dc:creator>
  <cp:lastModifiedBy>Isaac LEE</cp:lastModifiedBy>
  <cp:revision>116</cp:revision>
  <dcterms:created xsi:type="dcterms:W3CDTF">2020-06-24T09:05:34Z</dcterms:created>
  <dcterms:modified xsi:type="dcterms:W3CDTF">2024-04-15T08:55:30Z</dcterms:modified>
</cp:coreProperties>
</file>